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arlow Light" panose="00000400000000000000" pitchFamily="2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aleway SemiBold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6F46E5-45D3-41FB-BEFB-EB21AE0E7944}">
  <a:tblStyle styleId="{386F46E5-45D3-41FB-BEFB-EB21AE0E7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2e8f76a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2e8f76a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62e8f76a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62e8f76a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63016f5f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63016f5f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3016f5f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63016f5f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63016f5f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63016f5f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63016f5f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63016f5f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63016f5f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63016f5f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institutions incur significant losses due to the default of vehicle loans.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Credit Score is a statistical model that classifies a client according to their risk profile in one of the following categories: good or bad.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Forecasted probability of default based on client’s profile and classified borrowers according credit score.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3016f5fe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3016f5fe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3016f5f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63016f5f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ihanel/Final-Project-Grou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mtadhaker/lt-vehicle-loan-default-predic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957075" y="1171975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Loan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957075" y="2885775"/>
            <a:ext cx="3000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GROUP 3</a:t>
            </a: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Mrunalini Devineni</a:t>
            </a: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Sara Sanchez</a:t>
            </a:r>
            <a:endParaRPr sz="16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Aihan Liu</a:t>
            </a:r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150" y="850825"/>
            <a:ext cx="3903024" cy="3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/>
        </p:nvSpPr>
        <p:spPr>
          <a:xfrm>
            <a:off x="957075" y="4490325"/>
            <a:ext cx="40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LINK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"/>
          <p:cNvSpPr txBox="1">
            <a:spLocks noGrp="1"/>
          </p:cNvSpPr>
          <p:nvPr>
            <p:ph type="title"/>
          </p:nvPr>
        </p:nvSpPr>
        <p:spPr>
          <a:xfrm>
            <a:off x="411150" y="329225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Disbursed Amount</a:t>
            </a:r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92" name="Google Shape;392;p21"/>
          <p:cNvPicPr preferRelativeResize="0"/>
          <p:nvPr/>
        </p:nvPicPr>
        <p:blipFill rotWithShape="1">
          <a:blip r:embed="rId3">
            <a:alphaModFix/>
          </a:blip>
          <a:srcRect t="-3391"/>
          <a:stretch/>
        </p:blipFill>
        <p:spPr>
          <a:xfrm>
            <a:off x="5025825" y="2268275"/>
            <a:ext cx="3998774" cy="17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0" y="2314200"/>
            <a:ext cx="4531549" cy="18664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1"/>
          <p:cNvSpPr txBox="1"/>
          <p:nvPr/>
        </p:nvSpPr>
        <p:spPr>
          <a:xfrm>
            <a:off x="119400" y="1868075"/>
            <a:ext cx="40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Loan default considered to be “yes”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5386375" y="1868075"/>
            <a:ext cx="33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Loan default considered to be “No”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899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Aadhar and Voter ID</a:t>
            </a:r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02" name="Google Shape;402;p22"/>
          <p:cNvSpPr txBox="1"/>
          <p:nvPr/>
        </p:nvSpPr>
        <p:spPr>
          <a:xfrm>
            <a:off x="443550" y="4136825"/>
            <a:ext cx="379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count of people having Aadhar Card as address proof and not having it.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4840950" y="4136825"/>
            <a:ext cx="384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count of people having Voter ID as address proof and not having it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04" name="Google Shape;4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5" y="1611837"/>
            <a:ext cx="4085051" cy="2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901" y="1612100"/>
            <a:ext cx="4016297" cy="22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4018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Relationship between variables</a:t>
            </a:r>
            <a:endParaRPr sz="3600"/>
          </a:p>
        </p:txBody>
      </p:sp>
      <p:sp>
        <p:nvSpPr>
          <p:cNvPr id="411" name="Google Shape;411;p23"/>
          <p:cNvSpPr txBox="1">
            <a:spLocks noGrp="1"/>
          </p:cNvSpPr>
          <p:nvPr>
            <p:ph type="body" idx="1"/>
          </p:nvPr>
        </p:nvSpPr>
        <p:spPr>
          <a:xfrm>
            <a:off x="457200" y="1810000"/>
            <a:ext cx="3667200" cy="289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Correlated features: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Asset cost&lt;-&gt;Disbursed amount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Sanctioned Amount&lt;-&gt;Disbursed amount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Credit history length&lt;-&gt; avg account age</a:t>
            </a:r>
            <a:endParaRPr/>
          </a:p>
        </p:txBody>
      </p:sp>
      <p:sp>
        <p:nvSpPr>
          <p:cNvPr id="412" name="Google Shape;412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13" name="Google Shape;4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350" y="1216275"/>
            <a:ext cx="4714800" cy="38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19" name="Google Shape;419;p2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050" y="1083250"/>
            <a:ext cx="3734418" cy="27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4"/>
          <p:cNvSpPr txBox="1">
            <a:spLocks noGrp="1"/>
          </p:cNvSpPr>
          <p:nvPr>
            <p:ph type="title" idx="4294967295"/>
          </p:nvPr>
        </p:nvSpPr>
        <p:spPr>
          <a:xfrm>
            <a:off x="537375" y="388950"/>
            <a:ext cx="4790400" cy="6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Weight of Evidence</a:t>
            </a:r>
            <a:endParaRPr sz="3600"/>
          </a:p>
        </p:txBody>
      </p:sp>
      <p:sp>
        <p:nvSpPr>
          <p:cNvPr id="422" name="Google Shape;422;p24"/>
          <p:cNvSpPr txBox="1">
            <a:spLocks noGrp="1"/>
          </p:cNvSpPr>
          <p:nvPr>
            <p:ph type="body" idx="4294967295"/>
          </p:nvPr>
        </p:nvSpPr>
        <p:spPr>
          <a:xfrm>
            <a:off x="610750" y="4012825"/>
            <a:ext cx="8038200" cy="10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700"/>
              <a:t>hese two variables can distinguish between profiles because, as we can see from the default rate, this is different for those who have or do not have a voter ID and those who have different disbursed amounts. </a:t>
            </a:r>
            <a:endParaRPr sz="1700"/>
          </a:p>
        </p:txBody>
      </p:sp>
      <p:pic>
        <p:nvPicPr>
          <p:cNvPr id="423" name="Google Shape;4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0" y="1042225"/>
            <a:ext cx="4790400" cy="286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>
            <a:spLocks noGrp="1"/>
          </p:cNvSpPr>
          <p:nvPr>
            <p:ph type="title"/>
          </p:nvPr>
        </p:nvSpPr>
        <p:spPr>
          <a:xfrm>
            <a:off x="457200" y="400450"/>
            <a:ext cx="5302500" cy="8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488250" y="1443800"/>
            <a:ext cx="5163300" cy="3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Dropped the missing values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Formatted date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Calculated Age and Disbursal months from the existing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Feature elimination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Feature Engineering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Created buckets to reduce the number of categories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Balanced the data with hyperparameter of each model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6308350" y="1407125"/>
            <a:ext cx="2113689" cy="1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000" y="2982525"/>
            <a:ext cx="2184396" cy="1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925" y="395150"/>
            <a:ext cx="2741100" cy="252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50" y="1415425"/>
            <a:ext cx="4621300" cy="33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025" y="3235400"/>
            <a:ext cx="3966874" cy="1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48" name="Google Shape;4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5" y="1486350"/>
            <a:ext cx="4594425" cy="3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75" y="2689400"/>
            <a:ext cx="4029651" cy="1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>
            <a:spLocks noGrp="1"/>
          </p:cNvSpPr>
          <p:nvPr>
            <p:ph type="title"/>
          </p:nvPr>
        </p:nvSpPr>
        <p:spPr>
          <a:xfrm>
            <a:off x="419375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55" name="Google Shape;455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5" y="1560550"/>
            <a:ext cx="4236497" cy="31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3180775"/>
            <a:ext cx="4022899" cy="13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1486350"/>
            <a:ext cx="4263566" cy="31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25" y="2801475"/>
            <a:ext cx="3968800" cy="16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/>
          </p:nvPr>
        </p:nvSpPr>
        <p:spPr>
          <a:xfrm>
            <a:off x="421600" y="6145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 to compare Models</a:t>
            </a:r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472" name="Google Shape;472;p30"/>
          <p:cNvGraphicFramePr/>
          <p:nvPr/>
        </p:nvGraphicFramePr>
        <p:xfrm>
          <a:off x="683950" y="21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{386F46E5-45D3-41FB-BEFB-EB21AE0E7944}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Metrics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Random Forest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Logistic Regression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Gradient Boosting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Decision Tree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Accuracy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71.56%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66.60%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76.82%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68.56%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74.54%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68.16%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83.44%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71.89%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65.56%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62.41%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66.97%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61.02%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 u="sng">
                          <a:solidFill>
                            <a:schemeClr val="accent3"/>
                          </a:solidFill>
                        </a:rPr>
                        <a:t>F-1 score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69.76%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65.16%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66.01%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457200" y="1710150"/>
            <a:ext cx="4177500" cy="24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Financial institutions incur significant losses due to the default of Vehicle Loans. This has led to the constricting of vehicle loan underwriting and increased vehicle loan rejection rates</a:t>
            </a:r>
            <a:endParaRPr sz="2300"/>
          </a:p>
          <a:p>
            <a:pPr marL="914400" lvl="0" indent="-342900" algn="l" rtl="0">
              <a:spcBef>
                <a:spcPts val="600"/>
              </a:spcBef>
              <a:spcAft>
                <a:spcPts val="0"/>
              </a:spcAft>
              <a:buClr>
                <a:srgbClr val="2B2A30"/>
              </a:buClr>
              <a:buSzPts val="1800"/>
              <a:buChar char="➢"/>
            </a:pPr>
            <a:r>
              <a:rPr lang="en" sz="1500"/>
              <a:t>A Credit Score: good or bad.</a:t>
            </a:r>
            <a:endParaRPr sz="1500"/>
          </a:p>
          <a:p>
            <a:pPr marL="914400" lvl="0" indent="-311150" algn="l" rtl="0">
              <a:spcBef>
                <a:spcPts val="600"/>
              </a:spcBef>
              <a:spcAft>
                <a:spcPts val="0"/>
              </a:spcAft>
              <a:buClr>
                <a:srgbClr val="2B2A30"/>
              </a:buClr>
              <a:buSzPts val="1300"/>
              <a:buChar char="➢"/>
            </a:pPr>
            <a:r>
              <a:rPr lang="en" sz="1500">
                <a:solidFill>
                  <a:srgbClr val="2B2A30"/>
                </a:solidFill>
              </a:rPr>
              <a:t>Forecasted probability of default</a:t>
            </a:r>
            <a:endParaRPr sz="1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00" y="1759725"/>
            <a:ext cx="3297225" cy="214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708450" y="1836400"/>
            <a:ext cx="7727100" cy="193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Barlow Light"/>
              </a:rPr>
              <a:t>The features that most affect the loan default are: </a:t>
            </a:r>
            <a:r>
              <a:rPr lang="en-US" dirty="0" err="1">
                <a:latin typeface="Barlow Light"/>
              </a:rPr>
              <a:t>Adahar_flag</a:t>
            </a:r>
            <a:r>
              <a:rPr lang="en-US" dirty="0">
                <a:latin typeface="Barlow Light"/>
              </a:rPr>
              <a:t>, </a:t>
            </a:r>
            <a:r>
              <a:rPr lang="en-US" dirty="0" err="1">
                <a:latin typeface="Barlow Light"/>
              </a:rPr>
              <a:t>voterID_flag</a:t>
            </a:r>
            <a:r>
              <a:rPr lang="en-US" dirty="0">
                <a:latin typeface="Barlow Light"/>
              </a:rPr>
              <a:t>, </a:t>
            </a:r>
            <a:r>
              <a:rPr lang="en-US" dirty="0" err="1">
                <a:latin typeface="Barlow Light"/>
              </a:rPr>
              <a:t>perform_cns.score</a:t>
            </a:r>
            <a:r>
              <a:rPr lang="en-US" dirty="0">
                <a:latin typeface="Barlow Light"/>
              </a:rPr>
              <a:t>, </a:t>
            </a:r>
            <a:r>
              <a:rPr lang="en-US" dirty="0" err="1">
                <a:latin typeface="Barlow Light"/>
              </a:rPr>
              <a:t>driving_flag</a:t>
            </a:r>
            <a:r>
              <a:rPr lang="en-US" dirty="0">
                <a:latin typeface="Barlow Light"/>
              </a:rPr>
              <a:t>, </a:t>
            </a:r>
            <a:r>
              <a:rPr lang="en-US" dirty="0" err="1">
                <a:latin typeface="Barlow Light"/>
              </a:rPr>
              <a:t>ltv</a:t>
            </a:r>
            <a:r>
              <a:rPr lang="en-US" dirty="0">
                <a:latin typeface="Barlow Light"/>
              </a:rPr>
              <a:t>, employer type and </a:t>
            </a:r>
            <a:r>
              <a:rPr lang="en-US" dirty="0" err="1">
                <a:latin typeface="Barlow Light"/>
              </a:rPr>
              <a:t>state_id</a:t>
            </a:r>
            <a:r>
              <a:rPr lang="en-US" dirty="0">
                <a:latin typeface="Barlow Ligh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Light"/>
                <a:ea typeface="Barlow Light"/>
                <a:cs typeface="Barlow Light"/>
                <a:sym typeface="Barlow Light"/>
              </a:rPr>
              <a:t>The model we trained that have highest accuracy is Gradient boosting, however it has a lowest recall. </a:t>
            </a: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Light"/>
                <a:ea typeface="Barlow Light"/>
                <a:cs typeface="Barlow Light"/>
                <a:sym typeface="Barlow Light"/>
              </a:rPr>
              <a:t>Other work that may improve the accuracy of this dataset is to apply PCA or other feature selection techniques. We can also use other ensemble method to get a better results. .</a:t>
            </a: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85" name="Google Shape;485;p32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486" name="Google Shape;486;p32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543;p32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544" name="Google Shape;544;p32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545" name="Google Shape;545;p32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32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32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8" name="Google Shape;548;p32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549" name="Google Shape;549;p32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32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1" name="Google Shape;551;p32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32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32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32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32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32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32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2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32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2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2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2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32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32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32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32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2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2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32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32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2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32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32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32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32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32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32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32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32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2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32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32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32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32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32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32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32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32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32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32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32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32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32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32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32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32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32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32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32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32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32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2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32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32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5" name="Google Shape;615;p32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616" name="Google Shape;616;p32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617" name="Google Shape;617;p32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32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32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2" name="Google Shape;622;p32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25" name="Google Shape;625;p32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32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632" name="Google Shape;632;p32"/>
          <p:cNvSpPr txBox="1"/>
          <p:nvPr/>
        </p:nvSpPr>
        <p:spPr>
          <a:xfrm>
            <a:off x="729700" y="2384875"/>
            <a:ext cx="402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questions????</a:t>
            </a:r>
            <a:endParaRPr sz="3500" b="1" i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a car??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00" y="1431350"/>
            <a:ext cx="6300800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57200" y="294125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a car??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3333466" y="1289069"/>
            <a:ext cx="2200509" cy="1776159"/>
            <a:chOff x="3071457" y="2013875"/>
            <a:chExt cx="1944600" cy="1569600"/>
          </a:xfrm>
        </p:grpSpPr>
        <p:sp>
          <p:nvSpPr>
            <p:cNvPr id="89" name="Google Shape;89;p15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3316097" y="2256399"/>
              <a:ext cx="1451700" cy="111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Bank decides to give you a loan! But what factors affect their decision ?is it a YAY or NAY!!</a:t>
              </a:r>
              <a:endParaRPr sz="11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1132932" y="1289069"/>
            <a:ext cx="2200509" cy="1776159"/>
            <a:chOff x="1126863" y="1007313"/>
            <a:chExt cx="1944600" cy="1569600"/>
          </a:xfrm>
        </p:grpSpPr>
        <p:sp>
          <p:nvSpPr>
            <p:cNvPr id="92" name="Google Shape;92;p15"/>
            <p:cNvSpPr/>
            <p:nvPr/>
          </p:nvSpPr>
          <p:spPr>
            <a:xfrm>
              <a:off x="1126863" y="1007313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1373310" y="1249177"/>
              <a:ext cx="1451700" cy="8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Apply to car loan through the bank institution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5534135" y="1289065"/>
            <a:ext cx="2278511" cy="1776159"/>
            <a:chOff x="5020842" y="1007313"/>
            <a:chExt cx="3001200" cy="1569600"/>
          </a:xfrm>
        </p:grpSpPr>
        <p:sp>
          <p:nvSpPr>
            <p:cNvPr id="95" name="Google Shape;95;p15"/>
            <p:cNvSpPr/>
            <p:nvPr/>
          </p:nvSpPr>
          <p:spPr>
            <a:xfrm>
              <a:off x="5020842" y="1007313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5312889" y="1353082"/>
              <a:ext cx="2417100" cy="7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You repay the loan over monthly installments including interest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5389794" y="2029815"/>
            <a:ext cx="295999" cy="294651"/>
            <a:chOff x="4858109" y="2631368"/>
            <a:chExt cx="316442" cy="315000"/>
          </a:xfrm>
        </p:grpSpPr>
        <p:sp>
          <p:nvSpPr>
            <p:cNvPr id="98" name="Google Shape;98;p1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0" name="Google Shape;100;p15"/>
          <p:cNvGrpSpPr/>
          <p:nvPr/>
        </p:nvGrpSpPr>
        <p:grpSpPr>
          <a:xfrm>
            <a:off x="3170744" y="2084616"/>
            <a:ext cx="294612" cy="294612"/>
            <a:chOff x="3157188" y="909150"/>
            <a:chExt cx="470400" cy="470400"/>
          </a:xfrm>
        </p:grpSpPr>
        <p:sp>
          <p:nvSpPr>
            <p:cNvPr id="101" name="Google Shape;101;p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5"/>
          <p:cNvSpPr/>
          <p:nvPr/>
        </p:nvSpPr>
        <p:spPr>
          <a:xfrm>
            <a:off x="1903750" y="3666675"/>
            <a:ext cx="1011300" cy="831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614100" y="3135788"/>
            <a:ext cx="901800" cy="631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858250" y="3831750"/>
            <a:ext cx="971100" cy="95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748975" y="3143900"/>
            <a:ext cx="1245900" cy="8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4270825" y="4031850"/>
            <a:ext cx="1119000" cy="75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059550" y="3316575"/>
            <a:ext cx="1507200" cy="100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227950" y="3577725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Credit score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379425" y="4208550"/>
            <a:ext cx="9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Income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940675" y="3146625"/>
            <a:ext cx="90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Debt to Income Ratio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2942025" y="4056150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collateral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721950" y="3143888"/>
            <a:ext cx="119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Liquid Assets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902000" y="3882225"/>
            <a:ext cx="17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Many more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5794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Score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7980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Allows forecasting the probability of default based on the client's profile information. 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850" y="968250"/>
            <a:ext cx="3170375" cy="28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>
            <a:spLocks noGrp="1"/>
          </p:cNvSpPr>
          <p:nvPr>
            <p:ph type="subTitle" idx="4294967295"/>
          </p:nvPr>
        </p:nvSpPr>
        <p:spPr>
          <a:xfrm>
            <a:off x="685800" y="319410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Goal: </a:t>
            </a:r>
            <a:r>
              <a:rPr lang="en"/>
              <a:t>Distinguish between good and bad profiles.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457200" y="1638000"/>
            <a:ext cx="61014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3"/>
              </a:rPr>
              <a:t>L&amp;T company data set</a:t>
            </a:r>
            <a:r>
              <a:rPr lang="en" b="1"/>
              <a:t> (kaggle)</a:t>
            </a:r>
            <a:endParaRPr b="1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Loanee Information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(Demographic data like age, Identity proof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Loan Information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(Disbursal details, loan to value ratio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Bureau data &amp; history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 (Bureau score, number of active accounts, the status of other loans, credit history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40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233 154 observations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457200" y="5553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132" name="Google Shape;132;p1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76" name="Google Shape;176;p1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1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" name="Google Shape;235;p1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1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SMART Question: What are the features that influence loan default based on customer’s profile information?</a:t>
            </a:r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69" name="Google Shape;269;p18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270" name="Google Shape;270;p18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300;p18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" name="Google Shape;321;p18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8" name="Google Shape;348;p1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0" name="Google Shape;350;p1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1" name="Google Shape;351;p1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3" name="Google Shape;353;p1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4" name="Google Shape;354;p1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7" name="Google Shape;357;p1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8" name="Google Shape;358;p1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0" name="Google Shape;360;p1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1" name="Google Shape;361;p1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63" name="Google Shape;363;p1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65" name="Google Shape;365;p1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1.collected the dataset from Kaggle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3.EDA(Exploratory Data Analysis)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" name="Google Shape;367;p1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5.Model Training and saving them using pickle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8" name="Google Shape;368;p1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2.Loaded the dataset and performed necessary cleaning on it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4.Data Preprocessing-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scale,Feature Engineering,Data Balancing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6.Prediction and evaluation of Target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1" name="Google Shape;371;p19"/>
          <p:cNvGrpSpPr/>
          <p:nvPr/>
        </p:nvGrpSpPr>
        <p:grpSpPr>
          <a:xfrm>
            <a:off x="8007714" y="1740101"/>
            <a:ext cx="473400" cy="473400"/>
            <a:chOff x="1786339" y="1703401"/>
            <a:chExt cx="473400" cy="473400"/>
          </a:xfrm>
        </p:grpSpPr>
        <p:sp>
          <p:nvSpPr>
            <p:cNvPr id="372" name="Google Shape;372;p1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highlight>
                    <a:schemeClr val="lt1"/>
                  </a:highlight>
                  <a:latin typeface="Barlow"/>
                  <a:ea typeface="Barlow"/>
                  <a:cs typeface="Barlow"/>
                  <a:sym typeface="Barlow"/>
                </a:rPr>
                <a:t>17</a:t>
              </a:r>
              <a:endParaRPr sz="600">
                <a:solidFill>
                  <a:schemeClr val="dk1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4" name="Google Shape;374;p19"/>
          <p:cNvSpPr/>
          <p:nvPr/>
        </p:nvSpPr>
        <p:spPr>
          <a:xfrm>
            <a:off x="2260789" y="21712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7617375" y="1236925"/>
            <a:ext cx="1286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7.Integrate the models and EDA to the GUI (pyqt5)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46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2" name="Google Shape;382;p20"/>
          <p:cNvSpPr txBox="1"/>
          <p:nvPr/>
        </p:nvSpPr>
        <p:spPr>
          <a:xfrm>
            <a:off x="6453300" y="1973275"/>
            <a:ext cx="2491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Clearly the graph proves the problem statement that the number of “No’s” to loan default is much higher than the “Yes”, the data is unbalance in this case.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53250"/>
            <a:ext cx="5805455" cy="315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20"/>
          <p:cNvCxnSpPr>
            <a:stCxn id="382" idx="2"/>
          </p:cNvCxnSpPr>
          <p:nvPr/>
        </p:nvCxnSpPr>
        <p:spPr>
          <a:xfrm>
            <a:off x="7699200" y="3450775"/>
            <a:ext cx="4200" cy="46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20"/>
          <p:cNvSpPr txBox="1"/>
          <p:nvPr/>
        </p:nvSpPr>
        <p:spPr>
          <a:xfrm>
            <a:off x="6681600" y="3911275"/>
            <a:ext cx="20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Apply SMOTE method to balance dataset.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On-screen Show (16:9)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Barlow Light</vt:lpstr>
      <vt:lpstr>Raleway</vt:lpstr>
      <vt:lpstr>Raleway SemiBold</vt:lpstr>
      <vt:lpstr>Barlow</vt:lpstr>
      <vt:lpstr>Calibri</vt:lpstr>
      <vt:lpstr>Gaoler template</vt:lpstr>
      <vt:lpstr>Vehicle Loan Prediction</vt:lpstr>
      <vt:lpstr>Introduction</vt:lpstr>
      <vt:lpstr>Want to get a car??</vt:lpstr>
      <vt:lpstr>Want to get a car??</vt:lpstr>
      <vt:lpstr>Score</vt:lpstr>
      <vt:lpstr>Dataset</vt:lpstr>
      <vt:lpstr>PowerPoint Presentation</vt:lpstr>
      <vt:lpstr>Roadmap</vt:lpstr>
      <vt:lpstr>Exploratory Data Analysis (EDA)</vt:lpstr>
      <vt:lpstr>Disbursed Amount</vt:lpstr>
      <vt:lpstr>Aadhar and Voter ID</vt:lpstr>
      <vt:lpstr>Relationship between variables</vt:lpstr>
      <vt:lpstr>Weight of Evidence</vt:lpstr>
      <vt:lpstr>Data Preprocessing</vt:lpstr>
      <vt:lpstr>Decision Tree</vt:lpstr>
      <vt:lpstr>Random Forest</vt:lpstr>
      <vt:lpstr>Logistic Regression</vt:lpstr>
      <vt:lpstr>Gradient Boosting</vt:lpstr>
      <vt:lpstr>and table to compare Models</vt:lpstr>
      <vt:lpstr>Conclusion: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Loan Prediction</dc:title>
  <cp:lastModifiedBy>Liu Aihan</cp:lastModifiedBy>
  <cp:revision>1</cp:revision>
  <dcterms:modified xsi:type="dcterms:W3CDTF">2021-12-07T04:51:42Z</dcterms:modified>
</cp:coreProperties>
</file>